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35"/>
  </p:notesMasterIdLst>
  <p:sldIdLst>
    <p:sldId id="464" r:id="rId2"/>
    <p:sldId id="465" r:id="rId3"/>
    <p:sldId id="469" r:id="rId4"/>
    <p:sldId id="500" r:id="rId5"/>
    <p:sldId id="470" r:id="rId6"/>
    <p:sldId id="482" r:id="rId7"/>
    <p:sldId id="492" r:id="rId8"/>
    <p:sldId id="471" r:id="rId9"/>
    <p:sldId id="493" r:id="rId10"/>
    <p:sldId id="483" r:id="rId11"/>
    <p:sldId id="472" r:id="rId12"/>
    <p:sldId id="484" r:id="rId13"/>
    <p:sldId id="473" r:id="rId14"/>
    <p:sldId id="485" r:id="rId15"/>
    <p:sldId id="474" r:id="rId16"/>
    <p:sldId id="489" r:id="rId17"/>
    <p:sldId id="494" r:id="rId18"/>
    <p:sldId id="495" r:id="rId19"/>
    <p:sldId id="475" r:id="rId20"/>
    <p:sldId id="490" r:id="rId21"/>
    <p:sldId id="476" r:id="rId22"/>
    <p:sldId id="491" r:id="rId23"/>
    <p:sldId id="477" r:id="rId24"/>
    <p:sldId id="496" r:id="rId25"/>
    <p:sldId id="497" r:id="rId26"/>
    <p:sldId id="498" r:id="rId27"/>
    <p:sldId id="486" r:id="rId28"/>
    <p:sldId id="501" r:id="rId29"/>
    <p:sldId id="478" r:id="rId30"/>
    <p:sldId id="499" r:id="rId31"/>
    <p:sldId id="488" r:id="rId32"/>
    <p:sldId id="502" r:id="rId33"/>
    <p:sldId id="47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28.3.2022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28.3.2022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Solutions/S0803-Anaglyph-color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Solutions/S0804-Tunnel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Solutions/S0805-Tunnel-II-parallel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Solutions/S0805-Tunnel-II-crossed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Solutions/S0807-Infinite-tunnel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hogho.github.io/vrarxr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g.wikipedia.org/wiki/&#1060;&#1080;&#1075;&#1091;&#1088;&#1072;_&#1085;&#1072;_&#1051;&#1080;&#1089;&#1072;&#1078;&#1091;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Solutions/S0809-Anaglyth-rollercoaster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Solutions/S0809-Stereo-rollercoaster.html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Solutions/S0810-Anaglyph-guts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Solutions/S0810-Stereo-guts.html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Solutions/S0802-Depth-material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olutions/S0802-Depth-material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Решения на задачите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№08</a:t>
            </a:r>
          </a:p>
        </p:txBody>
      </p:sp>
    </p:spTree>
    <p:extLst>
      <p:ext uri="{BB962C8B-B14F-4D97-AF65-F5344CB8AC3E}">
        <p14:creationId xmlns:p14="http://schemas.microsoft.com/office/powerpoint/2010/main" val="329220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По-естествени </a:t>
            </a:r>
            <a:r>
              <a:rPr lang="bg-BG" dirty="0" err="1"/>
              <a:t>анаглифни</a:t>
            </a:r>
            <a:r>
              <a:rPr lang="bg-BG" dirty="0"/>
              <a:t> цветове и бял фон</a:t>
            </a:r>
          </a:p>
          <a:p>
            <a:endParaRPr lang="en-US" dirty="0"/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A230798C-0C46-49F3-8CB2-1B2895A0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547645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Тунел</a:t>
                </a:r>
              </a:p>
              <a:p>
                <a:pPr lvl="1"/>
                <a:r>
                  <a:rPr lang="bg-BG" dirty="0"/>
                  <a:t>Всяка четириъгълна рамки е тор, разположен с отместване</a:t>
                </a:r>
                <a:r>
                  <a:rPr lang="en-US" dirty="0"/>
                  <a:t> </a:t>
                </a:r>
                <a:r>
                  <a:rPr lang="bg-BG" dirty="0"/>
                  <a:t>по оста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117C78-1771-4B9D-8AF5-81905E233B24}"/>
              </a:ext>
            </a:extLst>
          </p:cNvPr>
          <p:cNvCxnSpPr>
            <a:cxnSpLocks/>
          </p:cNvCxnSpPr>
          <p:nvPr/>
        </p:nvCxnSpPr>
        <p:spPr>
          <a:xfrm flipV="1">
            <a:off x="2286000" y="4152706"/>
            <a:ext cx="5410200" cy="184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9F3556-D786-44FE-8342-46A560D1EA79}"/>
              </a:ext>
            </a:extLst>
          </p:cNvPr>
          <p:cNvSpPr/>
          <p:nvPr/>
        </p:nvSpPr>
        <p:spPr>
          <a:xfrm>
            <a:off x="7206943" y="3736957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4DE02A7-B702-4883-8E2D-87744BCA6428}"/>
              </a:ext>
            </a:extLst>
          </p:cNvPr>
          <p:cNvSpPr/>
          <p:nvPr/>
        </p:nvSpPr>
        <p:spPr>
          <a:xfrm>
            <a:off x="6151690" y="3713982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C052206-9339-4442-A3FA-4D517C6F6579}"/>
              </a:ext>
            </a:extLst>
          </p:cNvPr>
          <p:cNvSpPr/>
          <p:nvPr/>
        </p:nvSpPr>
        <p:spPr>
          <a:xfrm>
            <a:off x="4610386" y="3713982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8FED7FF-E8A1-44E2-BE01-9A87457B220C}"/>
              </a:ext>
            </a:extLst>
          </p:cNvPr>
          <p:cNvSpPr/>
          <p:nvPr/>
        </p:nvSpPr>
        <p:spPr>
          <a:xfrm>
            <a:off x="3839735" y="3713982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2FFC0A1-3EBE-4A1C-BAD9-4ED41B8D2EA3}"/>
              </a:ext>
            </a:extLst>
          </p:cNvPr>
          <p:cNvSpPr/>
          <p:nvPr/>
        </p:nvSpPr>
        <p:spPr>
          <a:xfrm>
            <a:off x="3069084" y="3713982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867B300-CFFC-48DD-9D9C-DF72F03D1E6B}"/>
              </a:ext>
            </a:extLst>
          </p:cNvPr>
          <p:cNvSpPr/>
          <p:nvPr/>
        </p:nvSpPr>
        <p:spPr>
          <a:xfrm>
            <a:off x="2298433" y="3695509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E46FFE6-1AA7-465C-9E10-D34E971FC290}"/>
              </a:ext>
            </a:extLst>
          </p:cNvPr>
          <p:cNvSpPr/>
          <p:nvPr/>
        </p:nvSpPr>
        <p:spPr>
          <a:xfrm>
            <a:off x="5381037" y="3713982"/>
            <a:ext cx="905433" cy="914396"/>
          </a:xfrm>
          <a:prstGeom prst="frame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08387E-D230-4AB4-964C-01D4B9FF049D}"/>
              </a:ext>
            </a:extLst>
          </p:cNvPr>
          <p:cNvGrpSpPr/>
          <p:nvPr/>
        </p:nvGrpSpPr>
        <p:grpSpPr>
          <a:xfrm>
            <a:off x="2052121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93E83C82-9BDF-4374-AF84-5428E50723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−150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 Placeholder 2">
                  <a:extLst>
                    <a:ext uri="{FF2B5EF4-FFF2-40B4-BE49-F238E27FC236}">
                      <a16:creationId xmlns:a16="http://schemas.microsoft.com/office/drawing/2014/main" id="{93E83C82-9BDF-4374-AF84-5428E5072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43151A-C628-40B8-8377-10A8F4A3F39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07C601-FA1F-415C-8892-95C5541D5798}"/>
              </a:ext>
            </a:extLst>
          </p:cNvPr>
          <p:cNvGrpSpPr/>
          <p:nvPr/>
        </p:nvGrpSpPr>
        <p:grpSpPr>
          <a:xfrm>
            <a:off x="2824103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31E0BD96-56BF-464E-8B9A-47B805D151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−136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31E0BD96-56BF-464E-8B9A-47B805D15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74F03E-9FAF-486F-817E-CE33178E564F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26A56F-BE37-46ED-8264-C69105B047DA}"/>
              </a:ext>
            </a:extLst>
          </p:cNvPr>
          <p:cNvGrpSpPr/>
          <p:nvPr/>
        </p:nvGrpSpPr>
        <p:grpSpPr>
          <a:xfrm>
            <a:off x="3596085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02C2A8D-45D1-48D9-BB28-9F7A97B41D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−122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 Placeholder 2">
                  <a:extLst>
                    <a:ext uri="{FF2B5EF4-FFF2-40B4-BE49-F238E27FC236}">
                      <a16:creationId xmlns:a16="http://schemas.microsoft.com/office/drawing/2014/main" id="{E02C2A8D-45D1-48D9-BB28-9F7A97B41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2C2CD2-698C-4921-AC33-B50E7287B044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71D46-B22F-4432-BD78-085F2580E2FB}"/>
              </a:ext>
            </a:extLst>
          </p:cNvPr>
          <p:cNvGrpSpPr/>
          <p:nvPr/>
        </p:nvGrpSpPr>
        <p:grpSpPr>
          <a:xfrm>
            <a:off x="4368067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E394CF65-2583-49C6-BFF3-D108B4A709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−108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 Placeholder 2">
                  <a:extLst>
                    <a:ext uri="{FF2B5EF4-FFF2-40B4-BE49-F238E27FC236}">
                      <a16:creationId xmlns:a16="http://schemas.microsoft.com/office/drawing/2014/main" id="{E394CF65-2583-49C6-BFF3-D108B4A7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03668-445D-40B1-8C18-CECE8C02A11D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1808F5-AFE8-4E01-85BC-1F82F47F086C}"/>
              </a:ext>
            </a:extLst>
          </p:cNvPr>
          <p:cNvGrpSpPr/>
          <p:nvPr/>
        </p:nvGrpSpPr>
        <p:grpSpPr>
          <a:xfrm>
            <a:off x="5140049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27CF3CB3-3BE3-4F9A-913A-FA283635B2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−94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 Placeholder 2">
                  <a:extLst>
                    <a:ext uri="{FF2B5EF4-FFF2-40B4-BE49-F238E27FC236}">
                      <a16:creationId xmlns:a16="http://schemas.microsoft.com/office/drawing/2014/main" id="{27CF3CB3-3BE3-4F9A-913A-FA283635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C56FA6-CE36-49A5-BC82-63BBD10C2723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6ADF9E-6C29-4C43-BB7F-499550E0406F}"/>
              </a:ext>
            </a:extLst>
          </p:cNvPr>
          <p:cNvGrpSpPr/>
          <p:nvPr/>
        </p:nvGrpSpPr>
        <p:grpSpPr>
          <a:xfrm>
            <a:off x="5912031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E27CD1F6-DF06-4983-96E5-88A761B754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−80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E27CD1F6-DF06-4983-96E5-88A761B75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538709E-AFE9-48AB-AF1E-80E18E743A8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F286DE-56E1-47FC-B982-426B97106380}"/>
              </a:ext>
            </a:extLst>
          </p:cNvPr>
          <p:cNvGrpSpPr/>
          <p:nvPr/>
        </p:nvGrpSpPr>
        <p:grpSpPr>
          <a:xfrm>
            <a:off x="6684014" y="4604327"/>
            <a:ext cx="671320" cy="729673"/>
            <a:chOff x="5729480" y="1226286"/>
            <a:chExt cx="671320" cy="729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1CAD8A9-E833-4BBE-A45A-3CDDACD12A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1CAD8A9-E833-4BBE-A45A-3CDDACD12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480" y="1647613"/>
                  <a:ext cx="671320" cy="3083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DE5A40-108B-4FD7-9485-CCD8543E070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0" y="1226286"/>
              <a:ext cx="0" cy="72967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235DF-11F8-4E0B-9282-A0DB14461117}"/>
              </a:ext>
            </a:extLst>
          </p:cNvPr>
          <p:cNvSpPr txBox="1"/>
          <p:nvPr/>
        </p:nvSpPr>
        <p:spPr>
          <a:xfrm>
            <a:off x="7421420" y="344783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ln>
                  <a:solidFill>
                    <a:schemeClr val="bg1"/>
                  </a:solidFill>
                </a:ln>
                <a:sym typeface="Webdings"/>
              </a:rPr>
              <a:t></a:t>
            </a:r>
            <a:endParaRPr lang="bg-BG" sz="66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4392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Променено положение на светлината, за да огрява добре тунела</a:t>
            </a:r>
          </a:p>
          <a:p>
            <a:endParaRPr lang="en-US" dirty="0"/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FEAD5426-3A27-48D9-80B1-335EE181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47231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Тунел </a:t>
                </a:r>
                <a:r>
                  <a:rPr lang="en-US" dirty="0"/>
                  <a:t>II</a:t>
                </a:r>
                <a:endParaRPr lang="bg-BG" dirty="0"/>
              </a:p>
              <a:p>
                <a:pPr lvl="1"/>
                <a:r>
                  <a:rPr lang="bg-BG" dirty="0"/>
                  <a:t>Почти идентичен код като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този 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Сменена е библиотеката да е </a:t>
                </a:r>
                <a:r>
                  <a:rPr lang="en-US" dirty="0">
                    <a:solidFill>
                      <a:srgbClr val="FF388C"/>
                    </a:solidFill>
                  </a:rPr>
                  <a:t>StereoEffect.js</a:t>
                </a:r>
                <a:r>
                  <a:rPr lang="bg-BG" dirty="0"/>
                  <a:t>, а инициализирането да е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vaxInitParallax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право гледане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параметърът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кръстосано гледане параметърът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1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Тунел за право гледане (вляво) и за кръстосано гледане (вдясно)</a:t>
            </a: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87BAE1C5-9EE1-4FB6-A041-625894CA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7" y="2130552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4" action="ppaction://hlinkfile"/>
            <a:extLst>
              <a:ext uri="{FF2B5EF4-FFF2-40B4-BE49-F238E27FC236}">
                <a16:creationId xmlns:a16="http://schemas.microsoft.com/office/drawing/2014/main" id="{CEF8CC01-E05C-493A-928D-34F2B799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65" y="2130552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59582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61D0993-1BC2-43D8-B869-BDB7692C37E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Дрон</a:t>
                </a:r>
                <a:r>
                  <a:rPr lang="bg-BG" dirty="0"/>
                  <a:t> над град</a:t>
                </a:r>
              </a:p>
              <a:p>
                <a:pPr lvl="1"/>
                <a:r>
                  <a:rPr lang="bg-BG" dirty="0"/>
                  <a:t>Градът е квадратна мрежа от високи паралелепипеди</a:t>
                </a:r>
              </a:p>
              <a:p>
                <a:pPr lvl="1"/>
                <a:r>
                  <a:rPr lang="bg-BG" dirty="0"/>
                  <a:t>Камерата </a:t>
                </a:r>
                <a:r>
                  <a:rPr lang="bg-BG" dirty="0" err="1"/>
                  <a:t>осцилира</a:t>
                </a:r>
                <a:r>
                  <a:rPr lang="bg-BG" dirty="0"/>
                  <a:t> над града, като гледа право надолу (към </a:t>
                </a:r>
                <a:r>
                  <a:rPr lang="en-US" dirty="0">
                    <a:solidFill>
                      <a:srgbClr val="FF388C"/>
                    </a:solidFill>
                  </a:rPr>
                  <a:t>target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 err="1"/>
                  <a:t>Паралаксът</a:t>
                </a:r>
                <a:r>
                  <a:rPr lang="bg-BG" dirty="0"/>
                  <a:t> се променя през </a:t>
                </a:r>
                <a:r>
                  <a:rPr lang="en-US" dirty="0" err="1">
                    <a:solidFill>
                      <a:srgbClr val="FF388C"/>
                    </a:solidFill>
                  </a:rPr>
                  <a:t>lil-gui</a:t>
                </a:r>
                <a:r>
                  <a:rPr lang="en-US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като включва 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[−3,3]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61D0993-1BC2-43D8-B869-BDB7692C3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74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положителен </a:t>
            </a:r>
            <a:r>
              <a:rPr lang="bg-BG" dirty="0" err="1"/>
              <a:t>паралакс</a:t>
            </a:r>
            <a:r>
              <a:rPr lang="bg-BG" dirty="0"/>
              <a:t> образът е за право гледане</a:t>
            </a:r>
          </a:p>
        </p:txBody>
      </p:sp>
      <p:pic>
        <p:nvPicPr>
          <p:cNvPr id="9" name="Picture 8">
            <a:hlinkClick r:id="rId2" action="ppaction://hlinkfile"/>
            <a:extLst>
              <a:ext uri="{FF2B5EF4-FFF2-40B4-BE49-F238E27FC236}">
                <a16:creationId xmlns:a16="http://schemas.microsoft.com/office/drawing/2014/main" id="{4C8A05DD-9508-4D27-AC96-73D3693C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2B84ECB-7E5E-4F6C-94DA-0F3CDB3BA3F9}"/>
              </a:ext>
            </a:extLst>
          </p:cNvPr>
          <p:cNvGrpSpPr/>
          <p:nvPr/>
        </p:nvGrpSpPr>
        <p:grpSpPr>
          <a:xfrm>
            <a:off x="5382768" y="1466088"/>
            <a:ext cx="2572329" cy="1028436"/>
            <a:chOff x="-424065" y="6690471"/>
            <a:chExt cx="2572329" cy="102843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D520AD9A-BF15-4731-B140-194EC224866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424065" y="6690471"/>
              <a:ext cx="2572327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Положителен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940072-12E5-4D3F-88A8-888307656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2" y="6690472"/>
              <a:ext cx="2" cy="102843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6401238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отрицателен </a:t>
            </a:r>
            <a:r>
              <a:rPr lang="bg-BG" dirty="0" err="1"/>
              <a:t>паралакс</a:t>
            </a:r>
            <a:r>
              <a:rPr lang="bg-BG" dirty="0"/>
              <a:t> образът е за кръстосано гледане</a:t>
            </a:r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B829C814-C017-447C-84C4-C6345FFD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1524000"/>
            <a:ext cx="7315197" cy="39700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E03920-0EFC-447A-9B8A-E3C4F9D2FDE7}"/>
              </a:ext>
            </a:extLst>
          </p:cNvPr>
          <p:cNvGrpSpPr/>
          <p:nvPr/>
        </p:nvGrpSpPr>
        <p:grpSpPr>
          <a:xfrm>
            <a:off x="5504688" y="938784"/>
            <a:ext cx="2467684" cy="1083652"/>
            <a:chOff x="-319420" y="6690471"/>
            <a:chExt cx="2467684" cy="108365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049419CD-657B-4D01-9226-16E91A53D00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19420" y="6690471"/>
              <a:ext cx="2467683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Отрицателен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1127AA-0106-47AB-ACC1-25F9A32B3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4" y="6690473"/>
              <a:ext cx="0" cy="10836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0726825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нулев </a:t>
            </a:r>
            <a:r>
              <a:rPr lang="bg-BG" dirty="0" err="1"/>
              <a:t>паралакс</a:t>
            </a:r>
            <a:r>
              <a:rPr lang="bg-BG" dirty="0"/>
              <a:t> двете камери са на едно и също място и генерират един и същ образ</a:t>
            </a:r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13C0822-D0A5-4A5E-92F6-8773B87B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199" cy="39700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B7FC51-8A28-4930-9116-D0CE6FBE2D48}"/>
              </a:ext>
            </a:extLst>
          </p:cNvPr>
          <p:cNvGrpSpPr/>
          <p:nvPr/>
        </p:nvGrpSpPr>
        <p:grpSpPr>
          <a:xfrm>
            <a:off x="6126480" y="2020824"/>
            <a:ext cx="1841097" cy="4254696"/>
            <a:chOff x="317887" y="2809244"/>
            <a:chExt cx="1841097" cy="425469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5F9D3026-6EEA-4722-B4AB-718841DE43D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7" y="6690471"/>
              <a:ext cx="1830376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Нулев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FF5B95-046C-4446-978D-56811AC56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8984" y="2809244"/>
              <a:ext cx="0" cy="42546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8717176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Безкраен тунел</a:t>
                </a:r>
              </a:p>
              <a:p>
                <a:pPr lvl="1"/>
                <a:r>
                  <a:rPr lang="bg-BG" dirty="0"/>
                  <a:t>Не може реално да го направим безкраен</a:t>
                </a:r>
              </a:p>
              <a:p>
                <a:pPr lvl="1"/>
                <a:r>
                  <a:rPr lang="bg-BG" dirty="0"/>
                  <a:t>Създаваме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пръстена</a:t>
                </a:r>
              </a:p>
              <a:p>
                <a:pPr lvl="1"/>
                <a:r>
                  <a:rPr lang="bg-BG" dirty="0"/>
                  <a:t>Те се движат непрекъснато към нас</a:t>
                </a:r>
              </a:p>
              <a:p>
                <a:pPr lvl="1"/>
                <a:r>
                  <a:rPr lang="bg-BG" dirty="0"/>
                  <a:t>Когато пръстен ни задмине, той се нарежда отново откъм далечния край на тунела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6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на </a:t>
            </a:r>
            <a:r>
              <a:rPr lang="en-US" dirty="0"/>
              <a:t>Z-</a:t>
            </a:r>
            <a:r>
              <a:rPr lang="bg-BG" dirty="0"/>
              <a:t>буфер</a:t>
            </a:r>
          </a:p>
          <a:p>
            <a:pPr lvl="1"/>
            <a:r>
              <a:rPr lang="bg-BG" dirty="0"/>
              <a:t>При равномерно разпределени обекти всяка стойност на  </a:t>
            </a:r>
            <a:r>
              <a:rPr lang="en-US" dirty="0"/>
              <a:t>Z-</a:t>
            </a:r>
            <a:r>
              <a:rPr lang="bg-BG" dirty="0"/>
              <a:t>буфера отговаря на еднаква по размер зона от дълбочината</a:t>
            </a:r>
          </a:p>
        </p:txBody>
      </p:sp>
      <p:sp>
        <p:nvSpPr>
          <p:cNvPr id="4" name="Rectangle 3"/>
          <p:cNvSpPr/>
          <p:nvPr/>
        </p:nvSpPr>
        <p:spPr>
          <a:xfrm>
            <a:off x="6459070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0846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2623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4038600"/>
            <a:ext cx="175260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14400" y="4648200"/>
            <a:ext cx="1418477" cy="1143000"/>
            <a:chOff x="1101824" y="6193915"/>
            <a:chExt cx="1418477" cy="1143000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 flipH="1">
              <a:off x="1101824" y="6690471"/>
              <a:ext cx="1418477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Минимална дълбочина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101824" y="6193915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93086" y="4648200"/>
            <a:ext cx="1527549" cy="1143000"/>
            <a:chOff x="1101823" y="6211844"/>
            <a:chExt cx="1527549" cy="1143000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 flipH="1">
              <a:off x="1101823" y="6690471"/>
              <a:ext cx="1527549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Максимална дълбочина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629366" y="6211844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005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Пръстените в далечината са нагъсто и не се вижда добавянето на нов пръстен</a:t>
            </a: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F6CA9766-1789-4AE7-9090-AD4BABBF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812415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Смартфон</a:t>
            </a:r>
          </a:p>
          <a:p>
            <a:pPr lvl="1"/>
            <a:r>
              <a:rPr lang="bg-BG" dirty="0"/>
              <a:t>Стерео очилата използват право гледане, т.е. трябва да се заложи положителен </a:t>
            </a:r>
            <a:r>
              <a:rPr lang="bg-BG" dirty="0" err="1"/>
              <a:t>паралакс</a:t>
            </a:r>
            <a:endParaRPr lang="bg-BG" dirty="0"/>
          </a:p>
          <a:p>
            <a:pPr lvl="1"/>
            <a:r>
              <a:rPr lang="bg-BG" dirty="0"/>
              <a:t>За да се гледа през смартфон, примерът трябва да е достъпен онлайн</a:t>
            </a:r>
          </a:p>
          <a:p>
            <a:pPr lvl="1"/>
            <a:r>
              <a:rPr lang="bg-BG" dirty="0"/>
              <a:t>Ако нямате собствено място, можете да разучите и използвате </a:t>
            </a:r>
            <a:r>
              <a:rPr lang="en-US" dirty="0"/>
              <a:t>GitHub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6954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Пробно е качено тук: </a:t>
            </a:r>
            <a:r>
              <a:rPr lang="en-US" dirty="0">
                <a:hlinkClick r:id="rId2"/>
              </a:rPr>
              <a:t>lhogho.github.io/vrarxr/</a:t>
            </a:r>
            <a:endParaRPr lang="bg-BG" dirty="0"/>
          </a:p>
          <a:p>
            <a:pPr lvl="2"/>
            <a:r>
              <a:rPr lang="bg-BG" dirty="0"/>
              <a:t>(дано все още линкът е действащ)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2224A-9084-4CCB-8110-E6D5A830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78617"/>
            <a:ext cx="7315200" cy="3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760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Скоростно влакче</a:t>
                </a:r>
              </a:p>
              <a:p>
                <a:pPr lvl="1"/>
                <a:r>
                  <a:rPr lang="bg-BG" dirty="0"/>
                  <a:t>Разделяме задачата на подзадачи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№1</m:t>
                    </m:r>
                  </m:oMath>
                </a14:m>
                <a:r>
                  <a:rPr lang="bg-BG" dirty="0"/>
                  <a:t> – тунел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№2</m:t>
                    </m:r>
                  </m:oMath>
                </a14:m>
                <a:r>
                  <a:rPr lang="bg-BG" dirty="0"/>
                  <a:t> – подпори</a:t>
                </a:r>
              </a:p>
              <a:p>
                <a:pPr lvl="1"/>
                <a:r>
                  <a:rPr lang="bg-BG" dirty="0"/>
                  <a:t>Подзадача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№3</m:t>
                    </m:r>
                  </m:oMath>
                </a14:m>
                <a:r>
                  <a:rPr lang="bg-BG" dirty="0"/>
                  <a:t> – движение в тунела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079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454F2E-48F5-4182-8113-DAEC260ABF2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Тунел</a:t>
                </a:r>
              </a:p>
              <a:p>
                <a:pPr lvl="1"/>
                <a:r>
                  <a:rPr lang="bg-BG" dirty="0"/>
                  <a:t>Започваме от кръгов тунел</a:t>
                </a:r>
                <a:endParaRPr lang="en-US" i="1" dirty="0">
                  <a:solidFill>
                    <a:srgbClr val="FF388C"/>
                  </a:solidFill>
                  <a:latin typeface="Cambria Math" panose="02040503050406030204" pitchFamily="18" charset="0"/>
                </a:endParaRPr>
              </a:p>
              <a:p>
                <a:pPr marL="1719263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388C"/>
                    </a:solidFill>
                  </a:rPr>
                  <a:t> </a:t>
                </a:r>
                <a:endParaRPr lang="bg-BG" sz="2400" dirty="0"/>
              </a:p>
              <a:p>
                <a:pPr lvl="1"/>
                <a:r>
                  <a:rPr lang="bg-BG" dirty="0"/>
                  <a:t>Преобразуваме го във </a:t>
                </a:r>
                <a:r>
                  <a:rPr lang="bg-BG" dirty="0">
                    <a:hlinkClick r:id="rId2"/>
                  </a:rPr>
                  <a:t>фигура на </a:t>
                </a:r>
                <a:r>
                  <a:rPr lang="bg-BG" dirty="0" err="1">
                    <a:hlinkClick r:id="rId2"/>
                  </a:rPr>
                  <a:t>Лисажу</a:t>
                </a:r>
                <a:endParaRPr lang="bg-BG" dirty="0"/>
              </a:p>
              <a:p>
                <a:pPr marL="1719263"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bg-BG" dirty="0"/>
                  <a:t>Накъдряме по вертикала със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7</a:t>
                </a:r>
                <a:r>
                  <a:rPr lang="bg-BG" dirty="0"/>
                  <a:t> хълмчета</a:t>
                </a:r>
              </a:p>
              <a:p>
                <a:pPr marL="1716088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bg-BG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=55+20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bg-BG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2400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=70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bg-BG" sz="2400" dirty="0">
                    <a:solidFill>
                      <a:srgbClr val="FF388C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454F2E-48F5-4182-8113-DAEC260AB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36ABB26-2786-4B1E-A4E3-9F637C3B0DBC}"/>
              </a:ext>
            </a:extLst>
          </p:cNvPr>
          <p:cNvGrpSpPr/>
          <p:nvPr/>
        </p:nvGrpSpPr>
        <p:grpSpPr>
          <a:xfrm>
            <a:off x="4535424" y="3310127"/>
            <a:ext cx="2008905" cy="694937"/>
            <a:chOff x="-167021" y="6690470"/>
            <a:chExt cx="2008905" cy="694937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1CA88F3A-4EC2-4488-BEB5-43E9421DA22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6" y="6690470"/>
              <a:ext cx="1523998" cy="6949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Различни</a:t>
              </a:r>
            </a:p>
            <a:p>
              <a:r>
                <a:rPr lang="bg-BG" sz="1800" b="0" dirty="0">
                  <a:solidFill>
                    <a:schemeClr val="bg1"/>
                  </a:solidFill>
                </a:rPr>
                <a:t>коефициенти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D7290C-68AB-4508-93E0-6A27081E13B1}"/>
                </a:ext>
              </a:extLst>
            </p:cNvPr>
            <p:cNvCxnSpPr>
              <a:cxnSpLocks/>
            </p:cNvCxnSpPr>
            <p:nvPr/>
          </p:nvCxnSpPr>
          <p:spPr>
            <a:xfrm>
              <a:off x="-167021" y="6690471"/>
              <a:ext cx="2008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4ED6D0-1282-46F7-97A9-B741D9328654}"/>
                </a:ext>
              </a:extLst>
            </p:cNvPr>
            <p:cNvCxnSpPr>
              <a:cxnSpLocks/>
            </p:cNvCxnSpPr>
            <p:nvPr/>
          </p:nvCxnSpPr>
          <p:spPr>
            <a:xfrm>
              <a:off x="-167021" y="7385407"/>
              <a:ext cx="2008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1AC73D-2670-4C60-A8B6-540941D62ED0}"/>
              </a:ext>
            </a:extLst>
          </p:cNvPr>
          <p:cNvSpPr/>
          <p:nvPr/>
        </p:nvSpPr>
        <p:spPr>
          <a:xfrm>
            <a:off x="4102608" y="3072384"/>
            <a:ext cx="432816" cy="1149095"/>
          </a:xfrm>
          <a:prstGeom prst="roundRect">
            <a:avLst>
              <a:gd name="adj" fmla="val 20849"/>
            </a:avLst>
          </a:prstGeom>
          <a:noFill/>
          <a:ln w="3175">
            <a:solidFill>
              <a:srgbClr val="FF388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FA7B89-4932-461C-8509-267E8CFD9DF0}"/>
              </a:ext>
            </a:extLst>
          </p:cNvPr>
          <p:cNvSpPr/>
          <p:nvPr/>
        </p:nvSpPr>
        <p:spPr>
          <a:xfrm>
            <a:off x="4776216" y="5138928"/>
            <a:ext cx="432816" cy="387095"/>
          </a:xfrm>
          <a:prstGeom prst="roundRect">
            <a:avLst>
              <a:gd name="adj" fmla="val 20849"/>
            </a:avLst>
          </a:prstGeom>
          <a:noFill/>
          <a:ln w="3175">
            <a:solidFill>
              <a:srgbClr val="FF388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845940-2BDF-462C-9701-C206FEE550B7}"/>
              </a:ext>
            </a:extLst>
          </p:cNvPr>
          <p:cNvGrpSpPr/>
          <p:nvPr/>
        </p:nvGrpSpPr>
        <p:grpSpPr>
          <a:xfrm>
            <a:off x="5209032" y="4699999"/>
            <a:ext cx="1219199" cy="632476"/>
            <a:chOff x="-243221" y="6752931"/>
            <a:chExt cx="1219199" cy="632476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165A3D78-93B7-4238-9E68-8B796BF5FE7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5" y="6998312"/>
              <a:ext cx="658093" cy="38709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Тези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A8C22A-980F-4E45-8518-090F408C1B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978" y="6752931"/>
              <a:ext cx="0" cy="63247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FA1ADE-3059-4555-85E8-312753767CBF}"/>
                </a:ext>
              </a:extLst>
            </p:cNvPr>
            <p:cNvCxnSpPr>
              <a:cxnSpLocks/>
            </p:cNvCxnSpPr>
            <p:nvPr/>
          </p:nvCxnSpPr>
          <p:spPr>
            <a:xfrm>
              <a:off x="-243221" y="7385407"/>
              <a:ext cx="12191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4587853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E03CE0-FCD2-4A02-9D87-9F170E7888AB}"/>
              </a:ext>
            </a:extLst>
          </p:cNvPr>
          <p:cNvSpPr/>
          <p:nvPr/>
        </p:nvSpPr>
        <p:spPr>
          <a:xfrm>
            <a:off x="5181600" y="2833924"/>
            <a:ext cx="1981200" cy="1241251"/>
          </a:xfrm>
          <a:prstGeom prst="roundRect">
            <a:avLst>
              <a:gd name="adj" fmla="val 10714"/>
            </a:avLst>
          </a:prstGeom>
          <a:noFill/>
          <a:ln w="3175">
            <a:solidFill>
              <a:srgbClr val="FF388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BF7574-CDDB-47AA-A70E-3BB568D6FFA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 с кривата</a:t>
                </a:r>
              </a:p>
              <a:p>
                <a:pPr lvl="1"/>
                <a:r>
                  <a:rPr lang="bg-BG" dirty="0"/>
                  <a:t>С налучкване се избягва </a:t>
                </a:r>
                <a:r>
                  <a:rPr lang="bg-BG" dirty="0" err="1"/>
                  <a:t>самопресичане</a:t>
                </a:r>
                <a:endParaRPr lang="bg-BG" dirty="0"/>
              </a:p>
              <a:p>
                <a:pPr lvl="1"/>
                <a:r>
                  <a:rPr lang="bg-BG" dirty="0"/>
                  <a:t>Прекалено правилна е, понеже и по трите измерения е все синусоида</a:t>
                </a:r>
              </a:p>
              <a:p>
                <a:pPr lvl="1"/>
                <a:r>
                  <a:rPr lang="bg-BG" dirty="0"/>
                  <a:t>Разнообразяваме я с втора синусоида</a:t>
                </a:r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           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bg-BG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=55+20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=           70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BF7574-CDDB-47AA-A70E-3BB568D6F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2FE6F5-EDE3-4EE1-8880-44332DBFBA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927" y="4353675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170C8-160D-40E0-8041-5759243F9A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129" y="4353675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FDBCFE-2213-4C01-AFD9-0E71B9BB34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331" y="4343400"/>
            <a:ext cx="2456732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D0C5C5-6C85-4415-AA60-2AB1370C86FE}"/>
                  </a:ext>
                </a:extLst>
              </p:cNvPr>
              <p:cNvSpPr txBox="1"/>
              <p:nvPr/>
            </p:nvSpPr>
            <p:spPr>
              <a:xfrm>
                <a:off x="895927" y="6040582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D0C5C5-6C85-4415-AA60-2AB1370C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27" y="6040582"/>
                <a:ext cx="2456732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A05774-E068-47B6-AFE9-94C46352A686}"/>
                  </a:ext>
                </a:extLst>
              </p:cNvPr>
              <p:cNvSpPr txBox="1"/>
              <p:nvPr/>
            </p:nvSpPr>
            <p:spPr>
              <a:xfrm>
                <a:off x="3513893" y="6040582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A05774-E068-47B6-AFE9-94C46352A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93" y="6040582"/>
                <a:ext cx="2456732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7CAB-285D-4ACD-B9A3-71378264BF77}"/>
                  </a:ext>
                </a:extLst>
              </p:cNvPr>
              <p:cNvSpPr txBox="1"/>
              <p:nvPr/>
            </p:nvSpPr>
            <p:spPr>
              <a:xfrm>
                <a:off x="6150331" y="6040582"/>
                <a:ext cx="2456732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7CAB-285D-4ACD-B9A3-71378264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331" y="6040582"/>
                <a:ext cx="2456732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5C86B84-9A77-45BE-82D4-CE8DB5A58266}"/>
              </a:ext>
            </a:extLst>
          </p:cNvPr>
          <p:cNvGrpSpPr/>
          <p:nvPr/>
        </p:nvGrpSpPr>
        <p:grpSpPr>
          <a:xfrm>
            <a:off x="7162800" y="3419913"/>
            <a:ext cx="1523999" cy="373468"/>
            <a:chOff x="-167021" y="6690471"/>
            <a:chExt cx="1523999" cy="373468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E31619E-F634-4D2B-81FA-AF616CB667C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17887" y="6690471"/>
              <a:ext cx="1039091" cy="373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Добавка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415C5A-B686-4828-B838-EA1CD6B0E9AB}"/>
                </a:ext>
              </a:extLst>
            </p:cNvPr>
            <p:cNvCxnSpPr>
              <a:cxnSpLocks/>
            </p:cNvCxnSpPr>
            <p:nvPr/>
          </p:nvCxnSpPr>
          <p:spPr>
            <a:xfrm>
              <a:off x="-167021" y="6690471"/>
              <a:ext cx="15239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2967478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653B9A-8F2C-4886-BB0B-8D664C2DF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сцената</a:t>
            </a:r>
          </a:p>
          <a:p>
            <a:pPr lvl="1"/>
            <a:r>
              <a:rPr lang="bg-BG" dirty="0"/>
              <a:t>С </a:t>
            </a:r>
            <a:r>
              <a:rPr lang="en-US" dirty="0" err="1">
                <a:solidFill>
                  <a:srgbClr val="FF388C"/>
                </a:solidFill>
              </a:rPr>
              <a:t>TubeGeometry</a:t>
            </a:r>
            <a:r>
              <a:rPr lang="bg-BG" dirty="0"/>
              <a:t> създаваме тунел по протежение на кривата</a:t>
            </a:r>
          </a:p>
          <a:p>
            <a:pPr lvl="1"/>
            <a:r>
              <a:rPr lang="bg-BG" dirty="0"/>
              <a:t>Подпорите са пилони </a:t>
            </a:r>
            <a:r>
              <a:rPr lang="en-US" dirty="0">
                <a:solidFill>
                  <a:srgbClr val="FF388C"/>
                </a:solidFill>
              </a:rPr>
              <a:t>pillar</a:t>
            </a:r>
            <a:r>
              <a:rPr lang="bg-BG" dirty="0"/>
              <a:t> по същата крива</a:t>
            </a:r>
          </a:p>
          <a:p>
            <a:pPr lvl="1"/>
            <a:r>
              <a:rPr lang="bg-BG" dirty="0"/>
              <a:t>Избраните места са с налучкване, за да няма колизия между подпора и тунел</a:t>
            </a:r>
          </a:p>
        </p:txBody>
      </p:sp>
    </p:spTree>
    <p:extLst>
      <p:ext uri="{BB962C8B-B14F-4D97-AF65-F5344CB8AC3E}">
        <p14:creationId xmlns:p14="http://schemas.microsoft.com/office/powerpoint/2010/main" val="3421901713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на топчето също използва кривата на тунела и подпорите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D804755-B57B-460D-AE30-8BEC9539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11" y="2057400"/>
            <a:ext cx="7308181" cy="396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5412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5008CCA6-99A2-4EE2-97B0-FF302C99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494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***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червата на пчеличката</a:t>
            </a:r>
          </a:p>
          <a:p>
            <a:pPr lvl="1"/>
            <a:r>
              <a:rPr lang="bg-BG" dirty="0"/>
              <a:t>Шарката е с текстура (каквото и да значи):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Позицията на камерата е с </a:t>
            </a:r>
            <a:r>
              <a:rPr lang="en-US" dirty="0" err="1">
                <a:solidFill>
                  <a:srgbClr val="FF388C"/>
                </a:solidFill>
              </a:rPr>
              <a:t>getPoint</a:t>
            </a:r>
            <a:r>
              <a:rPr lang="bg-BG" dirty="0"/>
              <a:t>, понеже с </a:t>
            </a:r>
            <a:r>
              <a:rPr lang="en-US" dirty="0" err="1">
                <a:solidFill>
                  <a:srgbClr val="FF388C"/>
                </a:solidFill>
              </a:rPr>
              <a:t>getPointAt</a:t>
            </a:r>
            <a:r>
              <a:rPr lang="bg-BG" dirty="0"/>
              <a:t> ще е по-равномерно движението</a:t>
            </a:r>
          </a:p>
          <a:p>
            <a:pPr lvl="1"/>
            <a:r>
              <a:rPr lang="bg-BG" dirty="0"/>
              <a:t>Светлината </a:t>
            </a:r>
            <a:r>
              <a:rPr lang="en-US" dirty="0">
                <a:solidFill>
                  <a:srgbClr val="FF388C"/>
                </a:solidFill>
              </a:rPr>
              <a:t>light</a:t>
            </a:r>
            <a:r>
              <a:rPr lang="bg-BG" dirty="0"/>
              <a:t> се позиционира напред в тунела (на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/>
              <a:t>% от дължината му) – така се получава непрекъснато бягаща светлина</a:t>
            </a:r>
          </a:p>
          <a:p>
            <a:pPr lvl="1"/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775F0-29D0-407B-9C90-14EF3952441A}"/>
              </a:ext>
            </a:extLst>
          </p:cNvPr>
          <p:cNvSpPr/>
          <p:nvPr/>
        </p:nvSpPr>
        <p:spPr>
          <a:xfrm>
            <a:off x="2667000" y="2743200"/>
            <a:ext cx="220980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E9147-1287-465F-BEC6-C44C7EF1E053}"/>
              </a:ext>
            </a:extLst>
          </p:cNvPr>
          <p:cNvSpPr/>
          <p:nvPr/>
        </p:nvSpPr>
        <p:spPr>
          <a:xfrm>
            <a:off x="4876800" y="2743200"/>
            <a:ext cx="2209800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593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равномерно разпределение</a:t>
            </a:r>
          </a:p>
          <a:p>
            <a:pPr lvl="1"/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59942"/>
                  </p:ext>
                </p:extLst>
              </p:nvPr>
            </p:nvGraphicFramePr>
            <p:xfrm>
              <a:off x="2247899" y="1600200"/>
              <a:ext cx="4648201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3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416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393392737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</a:t>
                          </a:r>
                          <a:r>
                            <a:rPr lang="en-US" sz="1400" b="0" dirty="0"/>
                            <a:t> (</a:t>
                          </a:r>
                          <a:r>
                            <a:rPr lang="bg-BG" sz="1400" b="0" dirty="0" err="1"/>
                            <a:t>вкл</a:t>
                          </a:r>
                          <a:r>
                            <a:rPr lang="bg-BG" sz="1400" b="0" dirty="0"/>
                            <a:t>)          до (</a:t>
                          </a:r>
                          <a:r>
                            <a:rPr lang="bg-BG" sz="1400" b="0" dirty="0" err="1"/>
                            <a:t>изкл</a:t>
                          </a:r>
                          <a:r>
                            <a:rPr lang="bg-BG" sz="1400" b="0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Разкрач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b="0" dirty="0">
                              <a:ea typeface="Cambria Math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bg-BG" b="0" i="1" smtClean="0">
                                  <a:latin typeface="Cambria Math"/>
                                  <a:ea typeface="Cambria Math"/>
                                </a:rPr>
                                <m:t>0.0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3</m:t>
                                </m:r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2.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22.5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3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759942"/>
                  </p:ext>
                </p:extLst>
              </p:nvPr>
            </p:nvGraphicFramePr>
            <p:xfrm>
              <a:off x="2247899" y="1600200"/>
              <a:ext cx="4648201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63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416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0116">
                      <a:extLst>
                        <a:ext uri="{9D8B030D-6E8A-4147-A177-3AD203B41FA5}">
                          <a16:colId xmlns:a16="http://schemas.microsoft.com/office/drawing/2014/main" val="393392737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</a:t>
                          </a:r>
                          <a:r>
                            <a:rPr lang="en-US" sz="1400" b="0" dirty="0"/>
                            <a:t> (</a:t>
                          </a:r>
                          <a:r>
                            <a:rPr lang="bg-BG" sz="1400" b="0" dirty="0" err="1"/>
                            <a:t>вкл</a:t>
                          </a:r>
                          <a:r>
                            <a:rPr lang="bg-BG" sz="1400" b="0" dirty="0"/>
                            <a:t>)          до (</a:t>
                          </a:r>
                          <a:r>
                            <a:rPr lang="bg-BG" sz="1400" b="0" dirty="0" err="1"/>
                            <a:t>изкл</a:t>
                          </a:r>
                          <a:r>
                            <a:rPr lang="bg-BG" sz="1400" b="0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Разкрач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163934" r="-23684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121809" t="-163934" r="-18723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239655" t="-163934" r="-1022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22.5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263934" r="-23684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3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0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363934" r="-23684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55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439" t="-463934" r="-23684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7</a:t>
                          </a: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2</a:t>
                          </a:r>
                          <a:r>
                            <a:rPr lang="en-US" dirty="0">
                              <a:latin typeface="Cambria" panose="02040503050406030204" pitchFamily="18" charset="0"/>
                            </a:rPr>
                            <a:t>2.5</a:t>
                          </a:r>
                          <a:endParaRPr lang="bg-BG" dirty="0">
                            <a:latin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947618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9D9A79-6594-4E77-A314-67216FC1BBD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Ориентация на камерата се получава от позицията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getPoint</a:t>
                </a:r>
                <a:r>
                  <a:rPr lang="bg-BG" dirty="0"/>
                  <a:t> и тангентата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getTangent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Особеност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№1</m:t>
                    </m:r>
                  </m:oMath>
                </a14:m>
                <a:r>
                  <a:rPr lang="bg-BG" dirty="0"/>
                  <a:t>: тангентата е изчислена малко напред в бъдещето – така се обръщаме в посоката на завоите малко преди самите тях</a:t>
                </a:r>
              </a:p>
              <a:p>
                <a:pPr lvl="1"/>
                <a:r>
                  <a:rPr lang="bg-BG" dirty="0"/>
                  <a:t>Особеност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bg-BG" dirty="0"/>
                  <a:t>: тангентата е комбинация от реалната тангента и предходната – така се постига плавност на въртенето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9D9A79-6594-4E77-A314-67216FC1B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134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23988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Без очила се вижда как двата образа на тунела се сливат с приближаването към нас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4E6116D5-7752-4DC6-88AD-0AEBA983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40" y="20574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402405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775FDD1-DC54-4850-A1EB-DF4ABA88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0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Край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871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Забележка</a:t>
            </a:r>
          </a:p>
          <a:p>
            <a:pPr lvl="1"/>
            <a:r>
              <a:rPr lang="bg-BG" dirty="0"/>
              <a:t>На практика се ползва и логаритмичен буфер</a:t>
            </a:r>
          </a:p>
          <a:p>
            <a:pPr lvl="1"/>
            <a:r>
              <a:rPr lang="bg-BG" dirty="0"/>
              <a:t>По-голяма точност при близките обекти</a:t>
            </a:r>
          </a:p>
          <a:p>
            <a:pPr lvl="1"/>
            <a:r>
              <a:rPr lang="bg-BG" dirty="0"/>
              <a:t>По-слаба точност при далечните обекти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2819400"/>
            <a:ext cx="3639670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7001" y="2819400"/>
            <a:ext cx="1828799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1" y="2819400"/>
            <a:ext cx="990599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399" y="2819400"/>
            <a:ext cx="609601" cy="609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800" b="1" dirty="0">
                <a:solidFill>
                  <a:schemeClr val="tx1"/>
                </a:solidFill>
              </a:rPr>
              <a:t>11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14400" y="3429000"/>
            <a:ext cx="1418477" cy="1143000"/>
            <a:chOff x="1101824" y="6193915"/>
            <a:chExt cx="1418477" cy="1143000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 flipH="1">
              <a:off x="1101824" y="6690471"/>
              <a:ext cx="1418477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Минимална дълбочина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101824" y="6193915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93086" y="3429000"/>
            <a:ext cx="1527549" cy="1143000"/>
            <a:chOff x="1101823" y="6211844"/>
            <a:chExt cx="1527549" cy="1143000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 flipH="1">
              <a:off x="1101823" y="6690471"/>
              <a:ext cx="1527549" cy="6464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Максимална дълбочина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629366" y="6211844"/>
              <a:ext cx="6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3443363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и перспектива</a:t>
            </a:r>
          </a:p>
          <a:p>
            <a:pPr lvl="1"/>
            <a:r>
              <a:rPr lang="bg-BG" dirty="0"/>
              <a:t>Примерът с </a:t>
            </a:r>
            <a:r>
              <a:rPr lang="en-US" dirty="0" err="1">
                <a:solidFill>
                  <a:srgbClr val="FF388C"/>
                </a:solidFill>
              </a:rPr>
              <a:t>MeshDepthMaterial</a:t>
            </a:r>
            <a:r>
              <a:rPr lang="en-US" dirty="0"/>
              <a:t> </a:t>
            </a:r>
            <a:r>
              <a:rPr lang="bg-BG" dirty="0"/>
              <a:t>в лекцията е с изключена перспектива</a:t>
            </a:r>
          </a:p>
          <a:p>
            <a:pPr lvl="1"/>
            <a:r>
              <a:rPr lang="bg-BG" dirty="0"/>
              <a:t>За включване се маха</a:t>
            </a:r>
            <a:r>
              <a:rPr lang="en-US" dirty="0"/>
              <a:t> </a:t>
            </a:r>
            <a:r>
              <a:rPr lang="bg-BG" dirty="0"/>
              <a:t>изключването с флага </a:t>
            </a:r>
            <a:r>
              <a:rPr lang="en-US" dirty="0">
                <a:solidFill>
                  <a:srgbClr val="FF388C"/>
                </a:solidFill>
              </a:rPr>
              <a:t>perspective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Маха се и добавеното мащабиране на камерата с </a:t>
            </a:r>
            <a:r>
              <a:rPr lang="en-US" dirty="0" err="1">
                <a:solidFill>
                  <a:srgbClr val="FF388C"/>
                </a:solidFill>
              </a:rPr>
              <a:t>control.object.zoom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Образ в перспектива</a:t>
            </a:r>
          </a:p>
          <a:p>
            <a:pPr lvl="1"/>
            <a:r>
              <a:rPr lang="bg-BG" dirty="0"/>
              <a:t>Обектите са изцяло черни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1C241C3-953A-4D5D-A4DD-AE777DE8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839162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3A119-4AEE-40FE-ABFF-089D43FE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За видим по-светъл цвят на дълбочина, трябва обект да е много близо до нас</a:t>
            </a:r>
          </a:p>
          <a:p>
            <a:pPr lvl="2"/>
            <a:r>
              <a:rPr lang="bg-BG" dirty="0"/>
              <a:t>(почти на границата на изрязване)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0C793989-511D-4359-BDD6-8FB301FB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67053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Анаглифен</a:t>
            </a:r>
            <a:r>
              <a:rPr lang="bg-BG" dirty="0"/>
              <a:t> цвят</a:t>
            </a:r>
          </a:p>
          <a:p>
            <a:pPr lvl="1"/>
            <a:r>
              <a:rPr lang="bg-BG" dirty="0"/>
              <a:t>Цветовете в резултата се получават от </a:t>
            </a:r>
            <a:r>
              <a:rPr lang="bg-BG" dirty="0" err="1"/>
              <a:t>анаглифните</a:t>
            </a:r>
            <a:r>
              <a:rPr lang="bg-BG" dirty="0"/>
              <a:t> цветове, получени с матрици</a:t>
            </a:r>
          </a:p>
          <a:p>
            <a:pPr lvl="1"/>
            <a:r>
              <a:rPr lang="bg-BG" dirty="0"/>
              <a:t>В </a:t>
            </a:r>
            <a:r>
              <a:rPr lang="en-US" dirty="0">
                <a:solidFill>
                  <a:srgbClr val="FF388C"/>
                </a:solidFill>
              </a:rPr>
              <a:t>AnaglyphEffect.js</a:t>
            </a:r>
            <a:r>
              <a:rPr lang="en-US" dirty="0"/>
              <a:t> </a:t>
            </a:r>
            <a:r>
              <a:rPr lang="bg-BG" dirty="0"/>
              <a:t>са дефинирани двете матрици – </a:t>
            </a:r>
            <a:r>
              <a:rPr lang="en-US" dirty="0" err="1">
                <a:solidFill>
                  <a:srgbClr val="FF388C"/>
                </a:solidFill>
              </a:rPr>
              <a:t>colorMatrixLeft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colorMatrixRight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Сменяме ги да извличат чисти цветове:</a:t>
            </a:r>
          </a:p>
          <a:p>
            <a:pPr lvl="2"/>
            <a:r>
              <a:rPr lang="bg-BG" dirty="0"/>
              <a:t>Лявата матрица вади само червения цвят</a:t>
            </a:r>
          </a:p>
          <a:p>
            <a:pPr lvl="2"/>
            <a:r>
              <a:rPr lang="bg-BG" dirty="0"/>
              <a:t>Дясната матрица вади светлосиния цвят</a:t>
            </a:r>
            <a:br>
              <a:rPr lang="bg-BG" dirty="0"/>
            </a:br>
            <a:r>
              <a:rPr lang="bg-BG" dirty="0"/>
              <a:t>(това е зеленият и синият, но без червеният)</a:t>
            </a:r>
          </a:p>
          <a:p>
            <a:pPr lvl="1"/>
            <a:endParaRPr lang="bg-BG" dirty="0"/>
          </a:p>
        </p:txBody>
      </p:sp>
      <p:sp>
        <p:nvSpPr>
          <p:cNvPr id="4" name="AutoShape 2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" name="AutoShape 4" descr="data:image/png;base64,iVBORw0KGgoAAAANSUhEUgAAALQAAABkCAYAAAAv8xodAAAJAElEQVR4Xu2d6W9UVRjGn3PuLG2t1UIssokoIhUx+gHCogghRgW3aPSLif+Zn4wxxsQgJmrQGg1iXIJarCvKoobNAB100E7nnmPec6Yz3bDbnZl7zzwnmdCWO+e87/P+cnP2V1UqFQsWKhCIAopABxJJuuEUINAEISgFCHRQ4aQzBJoMBKUAgQ4qnHSGQJOBoBQg0EGFk84QaDIQlAIEOqhw0hkCTQaCUoBABxVOOkOgyUBQChDooMJJZwg0GQhKAQIdVDjpDIEmA0EpQKCDCiedIdBkILsKWAsoNcV+VS6XeQQruyHNtuXj49DnziG6eBHq/HmosTGochmwFurvv6HGx2FzOaBadT9Da/d/MMb5HQ8OYuzJJwl0tinInvX6wgVEp05Bnz0LNTrqYJWi/v13Sc7MCjTPFC5JU355mgLq9GnoX3+F+v134No1/8atVK6vUxTB3nCD7zp0d8N2dwM9PUB/P2xvL5QxsLfeCtPVBeTzQLHoP/K2nqWwD00kl6SA/vFHqJER32UQeKvVmfUpBdvXBxQKsMuXwy5bBgikGzcCUbSk9qd/mUAnKmf4lamzZ6G/+grq3DmoP//0fdrJRfq8E+AODMBs3gy7dm3LhCHQLZM6uw3pb76B/uEHCMyY3u8tFl03wa5ZA6xahXjr1rY6SqDbKn96G9effw79889Qf/xRn1Vw1moNe9NNrl9rN22CueeeVDlBoFMVjvYao7/+Gvr4cf8mrk2NiUVWBmR9fTCDgzC7ds2Y+22v1VNbJ9BpikYbbJE3sD5yBPq336YO6Hp6YPv7Ye6/332yUgh0ViKVsJ3R0JCfnajNCbvq83k/C3HnnYj37Em4xdZUR6Bbo3MqWpGZCT00BH3xIvDPP3WbpE9sNmyAeeyxVNi5FCMI9FLUy8h3ZZpNHzsGJSBPlO5umDVrEO/bByxfnhFP5jaTQM+tUWafiD74AHp4eMpUm735ZpgHHoDZuTOzfv2f4QQ6wLBGb78NWYJWV69672SqbeVKB7FbnQu4EOiAghsdOgT93XeNKbdiEeb22xE/9ZRbveuEQqADiHL05ptQZ85AXbvmvJFNPXbDBsQHDgTg3cJcINAL0ytVT0dvveVW8+q72QoFt3ci3r8/VXa20hgC3Uq1E2orOnzYD/Zq2zJloGc3bkT8yCMJtZDdagh0hmKnP/vML03LLjcpuRzMffchfvzxDHnRXFMJdHP1TaR2Gejpjz5ypz1cka6FrOY9+2wi9YdUCYFOczTjGLlXX/WnP2rF3nYbqi+84E9tsMxQgECnFIro3Xd9PzmOnYVm3TqYPXv8vmOW6ypAoFMGhxxp0p9+6k6EuFIsIt69G2bbtpRZmk5zCHSK4pJ75RUo2cYpRQZ8d9+N+JlnUmRh+k0h0CmIkf7kE8jm+omlanvLLag+/TSwYkUKrMuWCQS6nfEql/2grzYN5zbUy8ahHTvaaVWm2ybQbQqfbLCXtzLGxvygT/ZcvPhim6wJp1kC3epYXrmC3OuvQ1265Fq2ctRfdsFt3txqS4Jsj0C3MKzRxx9DVvsmLmMx996LWPrKLIkpQKATk/L/K8q9/LK7Xci9lWWT/b59MJs2taj1zmmGQDc51nL8SU6OQG7PlL6y7L2YdmNmk03oqOoJdBPDHb32GvTJk76F7m7Ee/e6WQyW5ilAoJugrcxeRB9+WD/LJ1s7q88/34SWWOV0BQh0wkxEb7zhN91LiSI3pxw//HDCrbC66ylAoBNiQ3//PaL33qvfd2FXrfJv5d7ehFpgNfNRgEDPR6U5nokOHvSHU6VojXjXLpjduxOomVUsVAECvVDFJj3vTpB88QXUX3+5v7o9GLLaJzfSs7RFAQK9GNlHR5E7dKix8T6fR7xjB8xDDy2mNn4nQQUI9ALFdN2LEycaB1TXrkX1pZcWWAsfb5YCBHqeykrXIjpypHGtVn+/n1ceHJxnDXysFQoQ6DlUlvuT3dValy/7J3t6/Mb7Dr77ohVgLrYNAn095apV5A4ehPrpp/oTkoKhKidIEs7ctNjg8XszFSDQs1DhrtY6daqeGNLdn7x/P8wdd5ChlCtAoCcFKHrnHT+fPJEoUvZfyF7l7dtTHkaaN6EAgZYV6vffh/7228Yqn2R5uusuxI8+SlIypkBHAy0gSx9ZlUo+bFrDbNmC+IknMhZGmtvRb2iXSPLLL+spGlziyHXrED/3HMnIuAKd84auVCAXgksOvvpStWR8GhjgHXEZh3iy+cEDreUi8KNHoU+fruelliyoZutWd3qEJSwFggVabuuUgV49z4hsHpI3sgz2JPMTS5AKhAX0pUvupIjrVkxKKOkuBJfBHrd0BglxcF0OuR5AnTgBdeFCwzeZsZBkkg8+6DJAsXSGApl9Q7tE68PDPtG6tfVo2RUrYNevZ7eiM/id4WWmgI6OHm28iavVBsSS9UluINq2zeWpZulcBVIPtCTIkStm1ZUrjSVpiVehALtsmU9fxkOonUvwNM9TB7QseqiTJ91pEJd3z5iGybmcm6mQ/CJm714GkQqkr8shN9arWmYnVS7XbxiqW5rPw80bb9nCS1oI8JwKtPQNLW9d/csvkE3zuHwZDuBJAzpnrQAsh0xXrkS8fTvkOgAWKjBfBRIH2i0rl0p+w8/oKPTIiN9XLJ9JA7m6gV1dsMUi7OrV7sNcIvMNHZ+bTYHZgZZ+6/g4lOwLlksG5d/az+5vlQqkrwvp40p6MflcveohrmVtmlVupSC31MsxJsnmZNavh+WmeZKZoAKqVCo1JnHlTsHDh5EfGVl0E9JdMDfeCNPXB9vXB10qwfT0oCJ94IGBRdfLL1KB+SgwA+iuoSEUhodhCwU/NSZ92nze921rv8vPOTnKLxlNe3sxJqc6agDbXG4+7fIZKtAUBWZ2OaSLIQCzUIEMKpD4oDCDGtDkgBQg0AEFk65AJjIqUwaFFIUKZFkBAp3l6NH2GQoQaEIRlAIEOqhw0hkCTQaCUoBABxVOOkOgyUBQChDooMJJZwg0GQhKAQIdVDjpDIEmA0EpQKCDCiedIdBkICgFCHRQ4aQzBJoMBKUAgQ4qnHTmP6+WF+GJsmbf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47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1811F6-C47A-423B-8883-89C22BBF591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Променяме матриците</a:t>
                </a:r>
              </a:p>
              <a:p>
                <a:pPr lvl="1"/>
                <a:r>
                  <a:rPr lang="bg-BG" dirty="0"/>
                  <a:t>Лява матрица запазва само червената компонента </a:t>
                </a:r>
                <a:r>
                  <a:rPr lang="en-US" dirty="0">
                    <a:solidFill>
                      <a:srgbClr val="FF388C"/>
                    </a:solidFill>
                  </a:rPr>
                  <a:t>R</a:t>
                </a:r>
                <a:r>
                  <a:rPr lang="en-US" dirty="0"/>
                  <a:t>:</a:t>
                </a:r>
                <a:endParaRPr lang="bg-BG" dirty="0"/>
              </a:p>
              <a:p>
                <a:pPr lvl="2"/>
                <a:endParaRPr lang="bg-BG" dirty="0"/>
              </a:p>
              <a:p>
                <a:pPr marL="452438"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bg-BG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bg-BG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bg-BG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bg-BG" dirty="0"/>
                  <a:t>Дясна матрица запазва само зелената </a:t>
                </a:r>
                <a:r>
                  <a:rPr lang="en-US" dirty="0">
                    <a:solidFill>
                      <a:srgbClr val="FF388C"/>
                    </a:solidFill>
                  </a:rPr>
                  <a:t>G</a:t>
                </a:r>
                <a:r>
                  <a:rPr lang="bg-BG" dirty="0"/>
                  <a:t> и синята </a:t>
                </a:r>
                <a:r>
                  <a:rPr lang="en-US" dirty="0">
                    <a:solidFill>
                      <a:srgbClr val="FF388C"/>
                    </a:solidFill>
                  </a:rPr>
                  <a:t>B</a:t>
                </a:r>
                <a:r>
                  <a:rPr lang="bg-BG" dirty="0"/>
                  <a:t> компоненти:</a:t>
                </a:r>
              </a:p>
              <a:p>
                <a:pPr marL="452438" lvl="2"/>
                <a:endParaRPr lang="en-US" dirty="0"/>
              </a:p>
              <a:p>
                <a:pPr marL="452438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bg-BG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1811F6-C47A-423B-8883-89C22BBF5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6298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13674</TotalTime>
  <Words>878</Words>
  <Application>Microsoft Office PowerPoint</Application>
  <PresentationFormat>On-screen Show (4:3)</PresentationFormat>
  <Paragraphs>164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2022</vt:lpstr>
      <vt:lpstr>Решение №1</vt:lpstr>
      <vt:lpstr>PowerPoint Presentation</vt:lpstr>
      <vt:lpstr>PowerPoint Presentation</vt:lpstr>
      <vt:lpstr>Решение №2</vt:lpstr>
      <vt:lpstr>PowerPoint Presentation</vt:lpstr>
      <vt:lpstr>PowerPoint Presentation</vt:lpstr>
      <vt:lpstr>Решение №3</vt:lpstr>
      <vt:lpstr>PowerPoint Presentation</vt:lpstr>
      <vt:lpstr>PowerPoint Presentation</vt:lpstr>
      <vt:lpstr>Решение №4</vt:lpstr>
      <vt:lpstr>PowerPoint Presentation</vt:lpstr>
      <vt:lpstr>Решение №5</vt:lpstr>
      <vt:lpstr>PowerPoint Presentation</vt:lpstr>
      <vt:lpstr>Решение №6</vt:lpstr>
      <vt:lpstr>PowerPoint Presentation</vt:lpstr>
      <vt:lpstr>PowerPoint Presentation</vt:lpstr>
      <vt:lpstr>PowerPoint Presentation</vt:lpstr>
      <vt:lpstr>Решение №7*</vt:lpstr>
      <vt:lpstr>PowerPoint Presentation</vt:lpstr>
      <vt:lpstr>Решение №8*</vt:lpstr>
      <vt:lpstr>PowerPoint Presentation</vt:lpstr>
      <vt:lpstr>Решение №9**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Решение №10***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563</cp:revision>
  <dcterms:created xsi:type="dcterms:W3CDTF">2013-12-13T09:03:57Z</dcterms:created>
  <dcterms:modified xsi:type="dcterms:W3CDTF">2022-03-28T19:52:00Z</dcterms:modified>
</cp:coreProperties>
</file>